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89750" cy="9607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4B6"/>
    <a:srgbClr val="ECCD96"/>
    <a:srgbClr val="F0C487"/>
    <a:srgbClr val="EFD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6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2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6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3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ED3B-0C30-4C97-B0AD-4DD25AEACFC8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A673-2378-4796-842B-B58DA3628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43" y="4039737"/>
            <a:ext cx="2472942" cy="1869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68" y="221088"/>
            <a:ext cx="2202691" cy="1027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" y="625777"/>
            <a:ext cx="2945215" cy="244580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141839" y="4380931"/>
            <a:ext cx="3113213" cy="2224585"/>
          </a:xfrm>
          <a:prstGeom prst="ellipse">
            <a:avLst/>
          </a:prstGeom>
          <a:solidFill>
            <a:srgbClr val="F6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739" y="4189663"/>
            <a:ext cx="2237426" cy="1883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51" y="-94813"/>
            <a:ext cx="2384661" cy="1980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20217" y="4924911"/>
            <a:ext cx="1207113" cy="1005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5277" y="2621519"/>
            <a:ext cx="1207113" cy="1005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654904">
            <a:off x="6211852" y="392377"/>
            <a:ext cx="1207113" cy="1005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62" y="946282"/>
            <a:ext cx="2404775" cy="20306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46" y="625777"/>
            <a:ext cx="1246466" cy="1246466"/>
          </a:xfrm>
          <a:prstGeom prst="rect">
            <a:avLst/>
          </a:prstGeom>
        </p:spPr>
      </p:pic>
      <p:pic>
        <p:nvPicPr>
          <p:cNvPr id="6" name="шум мор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2913" y="5909480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8" y="1325992"/>
            <a:ext cx="921923" cy="1243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9" y="1309075"/>
            <a:ext cx="822047" cy="12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30533 -0.0189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0.01759 L -0.25573 0.01782 C -0.25651 0.01157 -0.25742 0.00555 -0.25807 -0.00046 C -0.26041 -0.02431 -0.25781 -0.00903 -0.26028 -0.02222 C -0.26067 -0.02709 -0.26054 -0.03171 -0.26132 -0.03634 C -0.26289 -0.04421 -0.26614 -0.04861 -0.26927 -0.05417 C -0.26966 -0.0588 -0.26979 -0.06343 -0.27031 -0.06806 C -0.27174 -0.08056 -0.27265 -0.08449 -0.27487 -0.09607 C -0.27513 -0.09792 -0.27526 -0.10023 -0.27591 -0.10185 C -0.27669 -0.10394 -0.2776 -0.10579 -0.27812 -0.10787 C -0.27916 -0.11181 -0.27916 -0.11644 -0.28046 -0.11991 C -0.28112 -0.12176 -0.28203 -0.12361 -0.28268 -0.12593 C -0.2832 -0.12778 -0.28333 -0.12986 -0.28372 -0.13171 C -0.28437 -0.13449 -0.28528 -0.13704 -0.28606 -0.13982 C -0.28632 -0.14306 -0.28632 -0.14676 -0.28711 -0.14977 C -0.28789 -0.15232 -0.28971 -0.15324 -0.29049 -0.15579 C -0.29153 -0.1588 -0.29218 -0.16227 -0.2927 -0.16574 C -0.29453 -0.17593 -0.29296 -0.17338 -0.29492 -0.18148 C -0.30091 -0.20602 -0.29388 -0.17546 -0.29948 -0.1956 C -0.3 -0.19746 -0.3 -0.19954 -0.30052 -0.20139 C -0.30143 -0.2044 -0.30286 -0.20671 -0.3039 -0.20949 C -0.30507 -0.21273 -0.30625 -0.21597 -0.30729 -0.21945 C -0.30807 -0.22199 -0.30885 -0.22454 -0.3095 -0.22732 C -0.31106 -0.23403 -0.30989 -0.23334 -0.31289 -0.23935 C -0.31497 -0.24352 -0.31783 -0.24653 -0.31953 -0.25116 C -0.32135 -0.25602 -0.32421 -0.26528 -0.32747 -0.26921 C -0.32838 -0.27037 -0.32968 -0.27037 -0.33073 -0.27107 C -0.33333 -0.27778 -0.33307 -0.27847 -0.3375 -0.2831 C -0.33854 -0.28403 -0.33971 -0.28426 -0.34088 -0.28496 C -0.34244 -0.28611 -0.34388 -0.2875 -0.34531 -0.28912 C -0.34765 -0.29144 -0.34961 -0.29491 -0.35208 -0.29699 C -0.35351 -0.29838 -0.35507 -0.29954 -0.35651 -0.30093 C -0.36614 -0.31134 -0.35989 -0.30695 -0.36666 -0.31088 C -0.37161 -0.32431 -0.36575 -0.31111 -0.37213 -0.31898 C -0.37356 -0.32037 -0.37434 -0.32315 -0.37552 -0.32477 C -0.37838 -0.32917 -0.3789 -0.32894 -0.38229 -0.33079 C -0.38932 -0.33912 -0.38164 -0.33033 -0.3901 -0.33889 C -0.39205 -0.34074 -0.39375 -0.34283 -0.3957 -0.34468 C -0.39869 -0.34769 -0.4013 -0.35185 -0.40468 -0.35278 C -0.4125 -0.35509 -0.40924 -0.35347 -0.41471 -0.35671 C -0.41588 -0.3581 -0.41679 -0.35972 -0.41809 -0.36065 C -0.42356 -0.36505 -0.42421 -0.36389 -0.42929 -0.36667 C -0.44062 -0.37269 -0.43138 -0.36898 -0.44153 -0.37269 C -0.44453 -0.37523 -0.44739 -0.37871 -0.45052 -0.38056 C -0.46184 -0.38727 -0.44427 -0.37709 -0.45833 -0.38449 C -0.46067 -0.38588 -0.46289 -0.38727 -0.4651 -0.38866 L -0.46849 -0.39051 C -0.46953 -0.39121 -0.4707 -0.39213 -0.47187 -0.39259 C -0.4858 -0.39884 -0.46836 -0.39074 -0.47968 -0.39653 C -0.48112 -0.39722 -0.48268 -0.39769 -0.48411 -0.39861 C -0.48528 -0.39908 -0.48632 -0.4 -0.4875 -0.40046 C -0.49557 -0.40463 -0.48828 -0.40046 -0.49752 -0.4044 C -0.49869 -0.40509 -0.49987 -0.40556 -0.50091 -0.40648 C -0.50247 -0.40764 -0.50377 -0.40972 -0.50533 -0.41042 C -0.50794 -0.41158 -0.51067 -0.41181 -0.51328 -0.4125 C -0.52135 -0.41736 -0.5177 -0.41551 -0.52448 -0.41852 C -0.52825 -0.42361 -0.53294 -0.42917 -0.53554 -0.43634 C -0.53632 -0.43843 -0.53684 -0.44051 -0.53789 -0.44236 C -0.5388 -0.44398 -0.54023 -0.44468 -0.54114 -0.4463 C -0.54948 -0.46111 -0.53997 -0.44884 -0.54791 -0.4581 C -0.55143 -0.45509 -0.55573 -0.4544 -0.5513 -0.44421 C -0.54961 -0.44051 -0.54453 -0.43634 -0.54453 -0.43611 L -0.54453 -0.43634 " pathEditMode="relative" rAng="0" ptsTypes="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16068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68 -0.2463 L 0.16068 -0.24607 C 0.16081 -0.24282 0.16081 -0.23912 0.16159 -0.23542 C 0.16198 -0.2338 0.16302 -0.23241 0.16354 -0.23079 C 0.16407 -0.2294 0.16433 -0.22824 0.16472 -0.22708 C 0.16498 -0.22546 0.16498 -0.22361 0.16563 -0.22222 C 0.16641 -0.22037 0.16784 -0.21898 0.16875 -0.21713 C 0.16953 -0.21574 0.17006 -0.21389 0.17071 -0.2125 C 0.17448 -0.20532 0.17305 -0.20972 0.17591 -0.20394 C 0.18216 -0.19074 0.17201 -0.20949 0.18203 -0.19167 C 0.18282 -0.19051 0.18334 -0.18889 0.18412 -0.18796 C 0.18516 -0.18681 0.18633 -0.18565 0.18724 -0.18449 C 0.18802 -0.1831 0.18841 -0.18171 0.1892 -0.18079 C 0.1944 -0.17384 0.19375 -0.175 0.19857 -0.17107 C 0.19922 -0.16991 0.19961 -0.16829 0.20065 -0.16736 C 0.20144 -0.1662 0.20261 -0.16574 0.20365 -0.16482 C 0.20495 -0.16366 0.20638 -0.16227 0.20782 -0.16111 C 0.20951 -0.15972 0.21667 -0.15417 0.22006 -0.15278 C 0.22136 -0.15208 0.22279 -0.15185 0.22409 -0.15139 C 0.22552 -0.15046 0.22683 -0.14977 0.22826 -0.14907 C 0.22917 -0.14838 0.23034 -0.14838 0.23138 -0.14769 C 0.23308 -0.14699 0.2349 -0.1463 0.23646 -0.14537 C 0.23776 -0.14468 0.2392 -0.14375 0.24063 -0.14282 C 0.24167 -0.14213 0.24258 -0.14097 0.24362 -0.14051 C 0.24805 -0.13773 0.24909 -0.13796 0.25391 -0.13681 C 0.2625 -0.13171 0.25274 -0.13681 0.26511 -0.1331 C 0.26693 -0.13264 0.26862 -0.13148 0.27032 -0.13079 C 0.2724 -0.12986 0.27761 -0.1287 0.27956 -0.12824 C 0.2806 -0.12755 0.28151 -0.12639 0.28256 -0.12593 C 0.28425 -0.12523 0.28607 -0.125 0.28776 -0.12454 C 0.2892 -0.12431 0.2905 -0.12384 0.29193 -0.12338 C 0.29597 -0.12222 0.29492 -0.12176 0.30013 -0.12083 C 0.30756 -0.11991 0.32266 -0.11852 0.32266 -0.11852 C 0.33008 -0.11551 0.32123 -0.11875 0.33594 -0.1162 C 0.33698 -0.11597 0.33802 -0.11551 0.33907 -0.11505 C 0.3405 -0.11412 0.34167 -0.11273 0.34323 -0.1125 C 0.34818 -0.11134 0.35352 -0.11157 0.3586 -0.11134 C 0.36602 -0.10833 0.35716 -0.11134 0.37188 -0.11134 C 0.37331 -0.11134 0.37461 -0.11042 0.37604 -0.10995 C 0.378 -0.10949 0.38203 -0.1088 0.38412 -0.10764 C 0.38529 -0.10718 0.3862 -0.10556 0.38724 -0.10509 C 0.38894 -0.1044 0.39076 -0.1044 0.39232 -0.10394 C 0.39349 -0.1037 0.3944 -0.10301 0.39545 -0.10255 C 0.39714 -0.10232 0.39896 -0.10185 0.40065 -0.10162 C 0.40196 -0.10069 0.40326 -0.1 0.40469 -0.09907 C 0.40664 -0.09815 0.41081 -0.09653 0.41081 -0.0963 L 0.42227 -0.09792 L 0.42227 -0.09769 " pathEditMode="relative" rAng="0" ptsTypes="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29 -0.01412 L 0.43229 -0.01389 C 0.43503 0.00787 0.43334 -0.00208 0.43672 0.01551 C 0.43711 0.01759 0.43685 0.02037 0.43776 0.02153 L 0.44115 0.02546 C 0.44154 0.02755 0.44167 0.02963 0.44232 0.03148 C 0.44362 0.03565 0.44597 0.03889 0.44675 0.04352 C 0.44714 0.04537 0.44714 0.04792 0.44792 0.04954 C 0.4487 0.05139 0.45013 0.05208 0.45131 0.05347 C 0.45677 0.06829 0.44961 0.05 0.4569 0.06528 C 0.45886 0.06968 0.45938 0.07431 0.4625 0.07731 C 0.46446 0.0794 0.46914 0.08125 0.46914 0.08148 C 0.47019 0.08681 0.47019 0.08866 0.47253 0.09329 C 0.47461 0.09745 0.47696 0.10116 0.47917 0.10509 C 0.48034 0.10718 0.48164 0.1088 0.48256 0.11111 C 0.48568 0.11944 0.48386 0.11551 0.48815 0.12315 C 0.48854 0.125 0.48867 0.12731 0.48933 0.12893 C 0.49063 0.13333 0.49297 0.13634 0.49375 0.14097 C 0.49453 0.14491 0.49466 0.14954 0.49597 0.15301 C 0.49896 0.16065 0.49779 0.15671 0.49935 0.16481 C 0.49974 0.18148 0.49987 0.19815 0.50052 0.21458 C 0.50052 0.21667 0.50104 0.21875 0.50157 0.2206 C 0.50222 0.22268 0.50313 0.22454 0.50391 0.22662 C 0.50352 0.25046 0.50352 0.27431 0.50274 0.29815 C 0.50196 0.32037 0.50065 0.3162 0.49935 0.33194 C 0.49831 0.34444 0.4961 0.39282 0.49597 0.39375 C 0.49545 0.40764 0.49558 0.42153 0.49492 0.43542 C 0.49479 0.4375 0.49388 0.43935 0.49375 0.44143 C 0.49349 0.45069 0.49375 0.45995 0.49375 0.46944 L 0.49375 0.46968 " pathEditMode="relative" rAng="0" ptsTypes="AAAAAAAAAAAAAAAAAAAAAAAAAAAA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0"/>
            <a:ext cx="4503761" cy="4462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6591" y="0"/>
            <a:ext cx="4503761" cy="4462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4" y="609458"/>
            <a:ext cx="4432513" cy="2898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87" y="307074"/>
            <a:ext cx="3112168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0"/>
            <a:ext cx="4503761" cy="4462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6591" y="0"/>
            <a:ext cx="4503761" cy="4462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5" y="771098"/>
            <a:ext cx="4312309" cy="2920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9561"/>
          <a:stretch/>
        </p:blipFill>
        <p:spPr>
          <a:xfrm>
            <a:off x="4721740" y="541887"/>
            <a:ext cx="4312885" cy="31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316" t="19478" r="23710" b="9478"/>
          <a:stretch/>
        </p:blipFill>
        <p:spPr>
          <a:xfrm>
            <a:off x="1562668" y="1"/>
            <a:ext cx="9076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317" t="19478" r="23205" b="9776"/>
          <a:stretch/>
        </p:blipFill>
        <p:spPr>
          <a:xfrm>
            <a:off x="1514901" y="22788"/>
            <a:ext cx="9171295" cy="68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3470371"/>
            <a:ext cx="4286250" cy="302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2" y="3470371"/>
            <a:ext cx="4286250" cy="302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317738"/>
            <a:ext cx="4286250" cy="302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2" y="317738"/>
            <a:ext cx="4286250" cy="3028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5749" y="1281699"/>
            <a:ext cx="2850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ОСТРОВ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«ЗАГАДОЧНЫЙ»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1241" y="4461628"/>
            <a:ext cx="2539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ОСТРОВ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«ПИРАТСКИЙ»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1999" y="429755"/>
            <a:ext cx="38036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Ты, дружочек, не зевай,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отвечай.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 ответишь – ключ найдешь,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путь дорогу поплывешь.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помогает говорить? (Язык).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мы с вами слышим и произносим?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бывают звуки? (гласные и согласные)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узнать гласные звуки?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Каким цветом обозначают гласные звуки?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Какими бывают согласные звуки?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7.Каким цветом обозначают согласные звуки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ВНИМАТЕЛЬНЫЙ»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21999" y="3861461"/>
            <a:ext cx="3803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«Бим и Бом»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(различение твердого и мягкого согласного)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этом острове живут два пирата Бим и Бом. Они не могут разобрать свои сокровища. Если мы им поможем, они нам отдадут ключ.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первый звук в имени у пиратов? (у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Б – согласный, твердый, а у Бима – звук Б согласный, мягкий)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сокровища со твердым звуком Б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мягким - Бима. Давайте поможем!</a:t>
            </a:r>
          </a:p>
        </p:txBody>
      </p:sp>
    </p:spTree>
    <p:extLst>
      <p:ext uri="{BB962C8B-B14F-4D97-AF65-F5344CB8AC3E}">
        <p14:creationId xmlns:p14="http://schemas.microsoft.com/office/powerpoint/2010/main" val="33590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3470371"/>
            <a:ext cx="4286250" cy="302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2" y="3470371"/>
            <a:ext cx="4286250" cy="302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317738"/>
            <a:ext cx="4286250" cy="302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2" y="317738"/>
            <a:ext cx="4286250" cy="3028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7203" y="1281699"/>
            <a:ext cx="3007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ОСТРОВ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«НЕВЕРОЯТНЫЙ»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455" y="4461628"/>
            <a:ext cx="2525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ОСТРОВ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«СЕКРЕТНЫЙ»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957" y="684707"/>
            <a:ext cx="3480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«Заблудившиеся буквы»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 в берлоге…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с салатом…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землю я…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лугах коров…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другом мы играли в… Чашки (Шашки).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Пили чай из белой… Шашки (Чашки).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Вылезла из норки… Шишка (Мышка).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неё упала… Мышка (Шишка).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3957" y="3861463"/>
            <a:ext cx="3480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«Прочитай по первым буквам»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по порядку быстро расставляйте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слово вслух вы прочитайте.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размещены картинки. Вам необходимо произнести названия картинок, найти первый звук в словах и прикрепить соответствующую букву.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Слова: Облако, Кот, Носорог, Овощи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Прочитаем какое слово получилось. (окно)</a:t>
            </a:r>
          </a:p>
        </p:txBody>
      </p:sp>
    </p:spTree>
    <p:extLst>
      <p:ext uri="{BB962C8B-B14F-4D97-AF65-F5344CB8AC3E}">
        <p14:creationId xmlns:p14="http://schemas.microsoft.com/office/powerpoint/2010/main" val="11801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177421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6" y="353135"/>
            <a:ext cx="2861482" cy="2146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7600" y="177420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42245" y="206421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2955" y="2961564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961563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42245" y="2990564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78" y="262150"/>
            <a:ext cx="2237096" cy="2237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63" y="404029"/>
            <a:ext cx="2886012" cy="1953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645"/>
          <a:stretch/>
        </p:blipFill>
        <p:spPr>
          <a:xfrm>
            <a:off x="566382" y="3194072"/>
            <a:ext cx="2552131" cy="2090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73" y="3194072"/>
            <a:ext cx="2774837" cy="18419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95" y="3409912"/>
            <a:ext cx="2268993" cy="16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177421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177420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42245" y="206421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2955" y="2961564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961563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42245" y="2990564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9" y="545199"/>
            <a:ext cx="2130121" cy="17619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65" y="494329"/>
            <a:ext cx="2430253" cy="19217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16" y="558953"/>
            <a:ext cx="2636642" cy="15255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91"/>
          <a:stretch/>
        </p:blipFill>
        <p:spPr>
          <a:xfrm>
            <a:off x="1018778" y="3042739"/>
            <a:ext cx="1547002" cy="2265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84" y="3405613"/>
            <a:ext cx="2541416" cy="16094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3" y="3239310"/>
            <a:ext cx="2324690" cy="19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177421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25307" y="174767"/>
            <a:ext cx="3138985" cy="24975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3" y="206421"/>
            <a:ext cx="1605278" cy="2347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/>
        </p:blipFill>
        <p:spPr>
          <a:xfrm>
            <a:off x="3643952" y="690728"/>
            <a:ext cx="2865453" cy="1465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395785" y="3398294"/>
            <a:ext cx="2674961" cy="2593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3220871" y="3398294"/>
            <a:ext cx="2646555" cy="25930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6017551" y="3398294"/>
            <a:ext cx="2646555" cy="25930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8814231" y="3398294"/>
            <a:ext cx="2646555" cy="25930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6777659" y="233715"/>
            <a:ext cx="2674961" cy="2593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9452620" y="233715"/>
            <a:ext cx="2674961" cy="2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545910" y="368491"/>
            <a:ext cx="2674961" cy="2593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3206669" y="3398294"/>
            <a:ext cx="2646555" cy="25930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6017551" y="3398294"/>
            <a:ext cx="2646555" cy="25930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8814231" y="3398294"/>
            <a:ext cx="2646555" cy="259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3192465" y="368491"/>
            <a:ext cx="2674961" cy="2593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5867426" y="368491"/>
            <a:ext cx="2674961" cy="2593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987" r="49811" b="6744"/>
          <a:stretch/>
        </p:blipFill>
        <p:spPr>
          <a:xfrm>
            <a:off x="8664106" y="464026"/>
            <a:ext cx="2674961" cy="2593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1528" b="2202"/>
          <a:stretch/>
        </p:blipFill>
        <p:spPr>
          <a:xfrm>
            <a:off x="485051" y="3398294"/>
            <a:ext cx="2646555" cy="2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317</Words>
  <Application>Microsoft Office PowerPoint</Application>
  <PresentationFormat>Широкоэкранный</PresentationFormat>
  <Paragraphs>39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20</cp:revision>
  <cp:lastPrinted>2022-04-23T08:48:59Z</cp:lastPrinted>
  <dcterms:created xsi:type="dcterms:W3CDTF">2022-04-22T08:56:27Z</dcterms:created>
  <dcterms:modified xsi:type="dcterms:W3CDTF">2022-04-23T12:16:53Z</dcterms:modified>
</cp:coreProperties>
</file>